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279" r:id="rId4"/>
    <p:sldId id="298" r:id="rId5"/>
    <p:sldId id="258" r:id="rId6"/>
    <p:sldId id="269" r:id="rId7"/>
    <p:sldId id="297" r:id="rId8"/>
    <p:sldId id="287" r:id="rId9"/>
    <p:sldId id="289" r:id="rId10"/>
    <p:sldId id="290" r:id="rId11"/>
    <p:sldId id="292" r:id="rId12"/>
    <p:sldId id="351" r:id="rId13"/>
    <p:sldId id="288" r:id="rId14"/>
    <p:sldId id="293" r:id="rId15"/>
    <p:sldId id="285" r:id="rId16"/>
    <p:sldId id="346" r:id="rId17"/>
    <p:sldId id="294" r:id="rId18"/>
    <p:sldId id="286" r:id="rId19"/>
    <p:sldId id="322" r:id="rId20"/>
    <p:sldId id="312" r:id="rId21"/>
    <p:sldId id="325" r:id="rId22"/>
    <p:sldId id="311" r:id="rId23"/>
    <p:sldId id="329" r:id="rId24"/>
    <p:sldId id="347" r:id="rId25"/>
    <p:sldId id="349" r:id="rId26"/>
    <p:sldId id="352" r:id="rId27"/>
    <p:sldId id="353" r:id="rId28"/>
    <p:sldId id="309" r:id="rId2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 autoAdjust="0"/>
    <p:restoredTop sz="94660"/>
  </p:normalViewPr>
  <p:slideViewPr>
    <p:cSldViewPr>
      <p:cViewPr varScale="1">
        <p:scale>
          <a:sx n="112" d="100"/>
          <a:sy n="112" d="100"/>
        </p:scale>
        <p:origin x="420" y="102"/>
      </p:cViewPr>
      <p:guideLst>
        <p:guide orient="horz" pos="3648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67BB-357F-46CF-8CE0-7D99B64DA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0897B-9472-4CDA-B0CE-D4CD19307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82F5-19CF-40F4-9E5C-BECFF434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0D0E9-23B9-45EB-B96B-879235C4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69ED5-4FCC-4B3C-8A2A-12033704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80E0-2386-4F67-AC4F-27E8B533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B0A05-0BFD-4069-9B0F-25048C81B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712A-A58E-4787-9BDD-9CEAFC38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9CABC-1713-498B-AEBB-0FB51AB1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A71D5-9E81-4A6B-85D8-EC8082CF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2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9315A-40EF-4905-A84F-DD1AB9E22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0C37F-1B3C-473D-8714-B483FAB69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869E4-9FDC-4C2C-8D93-1623CD20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FE48A-65C8-44FC-96CE-62A95285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1103-74DD-481F-A630-2E47FA42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5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D051-39D7-4483-BB91-43EE4AF3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B574-4564-4078-B224-80BBAFC4E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DABA3-259C-4FDD-A9AC-0D885E97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DBEE-726D-40A4-9B6E-E721DB6A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B2EF-3B5A-4413-AB87-A6FAE407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9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C863-D174-4096-8EBB-E09C8530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43DCC-AAC5-4E45-8139-6E6538B9B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1475-D807-4082-ABA5-F8CDC9D7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06C86-29B4-4F03-840B-368A5F44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7454-D9E1-47EF-ACF8-190E1B99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7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7B20-05AA-4402-84E6-7B266D7B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91A9-DFA2-4A65-8D72-D90E116C0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2BBCE-6039-4B3C-830F-DBFA9F931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D69F3-2AEB-4270-9C41-F5AF0B95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B10FF-DC89-465E-B2B6-825557D9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C4F71-DDF1-4EAC-9514-2A3BCF64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E8E4-2597-4114-A932-66C010AA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00507-35F7-4C7D-8D3C-E01EF211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C77BE-95B9-4FAD-B1BB-FA9F9E1F0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CB800-A4B7-4296-8556-7FBF79F21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ADBF2-B8D3-4A23-B80E-4F76012B1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A8031-7273-4B8D-9DBA-B15FA299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4EB16-990A-4F0F-87DE-B83CB818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94D05-AAA4-4EE6-9EB6-FAFB0636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0A03-E196-4D85-B6AB-0F2D0469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AFAF9-6813-487E-B832-19A210AF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5314C-6A27-4F3C-BAF9-48D84736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E2096-D826-4E63-9CAF-0DC6EA27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E6731-91AF-4468-9B34-DA5CDE44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7FD10-5DD0-40AB-9ACD-C05A29BB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D555-258D-4F3A-BF52-143D9CC5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699C-325C-40BA-819F-729EABBE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5AE8-4996-4070-A8A3-583A7E0B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24029-B153-4F96-9A3C-7BF65DAFD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918A0-DE9C-464B-B000-E1882A62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968E5-B472-48D1-8416-C9A3AF7F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239E5-91CD-4722-9D53-96781A10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7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BA81-BE80-4679-A943-0E4C0D0D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FB7C0-D649-46FB-B5F5-5B177EAE5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ED1F2-5C20-49DD-A523-F4467E45E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1C330-5418-45FF-87F8-FB646A05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37B8E-9D98-4E46-AD96-8418939F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26574-82AB-4037-9CA4-9ABFF5B6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1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FC8BC-8154-4DDA-933A-639FF713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9DBD2-03DA-4862-AE9D-511EF9D9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0C2A7-DFED-44D0-8D4D-53D039305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E567-723C-409D-9BBE-CCAF9264FC9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E122E-C9E3-434A-9F9A-C9546F760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B84B-C874-43A6-A210-18EB4FA5C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6B3E-05F1-4513-8951-762D92D31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realengine.com/en-US/blog/epic-games-provides-over-42-million-in-epic-megagra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7318-A36B-454B-8AA0-E8703C722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76" y="381000"/>
            <a:ext cx="7097829" cy="1371600"/>
          </a:xfrm>
        </p:spPr>
        <p:txBody>
          <a:bodyPr>
            <a:normAutofit/>
          </a:bodyPr>
          <a:lstStyle/>
          <a:p>
            <a:r>
              <a:rPr lang="en-US" sz="4000" b="1" dirty="0"/>
              <a:t>Group Portrait Maker</a:t>
            </a:r>
            <a:br>
              <a:rPr lang="en-US" sz="4000" b="1" dirty="0"/>
            </a:br>
            <a:r>
              <a:rPr lang="en-US" sz="4000" b="1" dirty="0"/>
              <a:t>Grove OZ Biz, LLC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857D4-98C3-44A6-9BE5-F1E33B605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76" y="1905000"/>
            <a:ext cx="6934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Creation of </a:t>
            </a:r>
          </a:p>
          <a:p>
            <a:r>
              <a:rPr lang="en-US" dirty="0"/>
              <a:t>Artistically Rendered </a:t>
            </a:r>
            <a:r>
              <a:rPr lang="en-US" b="1" dirty="0"/>
              <a:t>Group Portraits </a:t>
            </a:r>
            <a:r>
              <a:rPr lang="en-US" dirty="0"/>
              <a:t>of Family, Friends, Teams, Etc. through</a:t>
            </a:r>
          </a:p>
          <a:p>
            <a:r>
              <a:rPr lang="en-US" dirty="0"/>
              <a:t> Generative Adversarial Neural Networks (GAN)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2113D-A159-4C1B-8CCE-9D8DE1753CB0}"/>
              </a:ext>
            </a:extLst>
          </p:cNvPr>
          <p:cNvSpPr txBox="1"/>
          <p:nvPr/>
        </p:nvSpPr>
        <p:spPr>
          <a:xfrm>
            <a:off x="10813774" y="63201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BB896-8DA5-4583-B3C9-DFBBDFD0B6D2}"/>
              </a:ext>
            </a:extLst>
          </p:cNvPr>
          <p:cNvSpPr txBox="1"/>
          <p:nvPr/>
        </p:nvSpPr>
        <p:spPr>
          <a:xfrm>
            <a:off x="9353152" y="5732070"/>
            <a:ext cx="263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www.groupors.com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473F5-7532-484F-8961-B142B5AD485C}"/>
              </a:ext>
            </a:extLst>
          </p:cNvPr>
          <p:cNvSpPr txBox="1"/>
          <p:nvPr/>
        </p:nvSpPr>
        <p:spPr>
          <a:xfrm>
            <a:off x="582561" y="3429000"/>
            <a:ext cx="70342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group selfie or family portrait, Group Portrait Maker (GPM) is a synthetic image generator app that recognizes people in any photograph, deconstructs each person into an individual object, recognizes facial features and fashion elements, generates a 3D humanoid model, reassembles the group and renders the group portrait in an artistic style. Since each person is now a 3D rigged humanoid avatar, the group’s pose can be edited or animated. New groups can be assembled from the user’s database of family, friends, colleagues, etc. Everyone is a member of multiple groups – families, teams, clubs, squads, etc. Grove OZ Biz’s motto is “Everyone on planet earth already wants more than one.” </a:t>
            </a:r>
          </a:p>
          <a:p>
            <a:r>
              <a:rPr lang="en-US" dirty="0"/>
              <a:t>See: groupors.com</a:t>
            </a:r>
          </a:p>
        </p:txBody>
      </p:sp>
    </p:spTree>
    <p:extLst>
      <p:ext uri="{BB962C8B-B14F-4D97-AF65-F5344CB8AC3E}">
        <p14:creationId xmlns:p14="http://schemas.microsoft.com/office/powerpoint/2010/main" val="348671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366181" y="51848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7" y="513513"/>
            <a:ext cx="2012985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Capture selfie</a:t>
            </a:r>
            <a:endParaRPr lang="en-US" sz="1800" dirty="0"/>
          </a:p>
          <a:p>
            <a:r>
              <a:rPr lang="en-US" sz="2400" b="1" dirty="0"/>
              <a:t>Generate 3D model</a:t>
            </a:r>
            <a:endParaRPr lang="en-US" sz="2400" dirty="0"/>
          </a:p>
          <a:p>
            <a:r>
              <a:rPr lang="en-US" sz="2400" b="1" dirty="0"/>
              <a:t>Generate dressed avatar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729040-5D36-46BE-B079-F07B9EF7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" y="0"/>
            <a:ext cx="9144000" cy="579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DC9CAE-329E-41ED-A07E-332720FDC4CC}"/>
              </a:ext>
            </a:extLst>
          </p:cNvPr>
          <p:cNvSpPr txBox="1"/>
          <p:nvPr/>
        </p:nvSpPr>
        <p:spPr>
          <a:xfrm>
            <a:off x="152400" y="5743074"/>
            <a:ext cx="643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selfie to artistically rendered group portrait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79C96-9519-4F10-BDBF-A771C9370037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64080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366181" y="51848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7" y="513513"/>
            <a:ext cx="2012985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Capture selfie</a:t>
            </a:r>
            <a:endParaRPr lang="en-US" sz="1800" dirty="0"/>
          </a:p>
          <a:p>
            <a:r>
              <a:rPr lang="en-US" sz="2400" b="1" dirty="0"/>
              <a:t>Generate 3D model</a:t>
            </a:r>
            <a:endParaRPr lang="en-US" sz="2400" dirty="0"/>
          </a:p>
          <a:p>
            <a:r>
              <a:rPr lang="en-US" sz="2400" b="1" dirty="0"/>
              <a:t>Generate dressed avatar</a:t>
            </a:r>
          </a:p>
          <a:p>
            <a:r>
              <a:rPr lang="en-US" sz="2400" b="1" dirty="0"/>
              <a:t>Edit fashion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729040-5D36-46BE-B079-F07B9EF7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" y="0"/>
            <a:ext cx="9144000" cy="579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DC9CAE-329E-41ED-A07E-332720FDC4CC}"/>
              </a:ext>
            </a:extLst>
          </p:cNvPr>
          <p:cNvSpPr txBox="1"/>
          <p:nvPr/>
        </p:nvSpPr>
        <p:spPr>
          <a:xfrm>
            <a:off x="152400" y="5743074"/>
            <a:ext cx="643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selfie to artistically rendered group portrait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E4C4C-53E4-4AD6-A5D3-64D0A41CD063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01827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8001B-9BDA-0883-6C2F-8F8716CDB026}"/>
              </a:ext>
            </a:extLst>
          </p:cNvPr>
          <p:cNvSpPr txBox="1"/>
          <p:nvPr/>
        </p:nvSpPr>
        <p:spPr>
          <a:xfrm>
            <a:off x="9366181" y="51848"/>
            <a:ext cx="232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Assign Garments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2941-DD4C-A0EC-3CA1-E5DEC597D18D}"/>
              </a:ext>
            </a:extLst>
          </p:cNvPr>
          <p:cNvSpPr txBox="1">
            <a:spLocks/>
          </p:cNvSpPr>
          <p:nvPr/>
        </p:nvSpPr>
        <p:spPr>
          <a:xfrm>
            <a:off x="9322067" y="513513"/>
            <a:ext cx="2012985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Select PERSON</a:t>
            </a:r>
            <a:endParaRPr lang="en-US" sz="1800" dirty="0"/>
          </a:p>
          <a:p>
            <a:r>
              <a:rPr lang="en-US" sz="2400" b="1" dirty="0"/>
              <a:t>Select garments</a:t>
            </a:r>
            <a:endParaRPr lang="en-US" sz="2400" dirty="0"/>
          </a:p>
          <a:p>
            <a:r>
              <a:rPr lang="en-US" sz="2400" b="1" dirty="0"/>
              <a:t>Select artistic style</a:t>
            </a:r>
          </a:p>
          <a:p>
            <a:r>
              <a:rPr lang="en-US" sz="2400" b="1" dirty="0"/>
              <a:t>Pose group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C1384-A42E-A4E1-81F9-3D23A718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331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72D6F0-5B0B-73F9-5080-F9F10E0311FC}"/>
              </a:ext>
            </a:extLst>
          </p:cNvPr>
          <p:cNvSpPr txBox="1"/>
          <p:nvPr/>
        </p:nvSpPr>
        <p:spPr>
          <a:xfrm>
            <a:off x="152400" y="5743074"/>
            <a:ext cx="68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Edit and render a variety of fashion styles and poses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94190-DAC4-D3EF-82C4-7ED660B87A92}"/>
              </a:ext>
            </a:extLst>
          </p:cNvPr>
          <p:cNvSpPr txBox="1"/>
          <p:nvPr/>
        </p:nvSpPr>
        <p:spPr>
          <a:xfrm>
            <a:off x="9322067" y="5954915"/>
            <a:ext cx="1979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121401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1384"/>
            <a:ext cx="9144000" cy="4448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9EF3-4757-47E0-B3C5-C0BB0B77DC02}"/>
              </a:ext>
            </a:extLst>
          </p:cNvPr>
          <p:cNvSpPr txBox="1"/>
          <p:nvPr/>
        </p:nvSpPr>
        <p:spPr>
          <a:xfrm>
            <a:off x="152400" y="5743074"/>
            <a:ext cx="643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selfie to artistically rendered group portrait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Person Editor</a:t>
            </a:r>
            <a:endParaRPr lang="en-US" sz="1800" dirty="0"/>
          </a:p>
          <a:p>
            <a:r>
              <a:rPr lang="en-US" sz="2400" b="1" dirty="0"/>
              <a:t>to</a:t>
            </a:r>
            <a:endParaRPr lang="en-US" sz="2400" dirty="0"/>
          </a:p>
          <a:p>
            <a:r>
              <a:rPr lang="en-US" sz="2400" b="1" dirty="0"/>
              <a:t>Group Editor</a:t>
            </a:r>
            <a:endParaRPr lang="en-US" sz="2400" dirty="0"/>
          </a:p>
          <a:p>
            <a:r>
              <a:rPr lang="en-US" sz="2400" b="1" dirty="0"/>
              <a:t>Add persons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E3E90-F9D1-40ED-8ADE-3129B01A172E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30623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1384"/>
            <a:ext cx="9144000" cy="4448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9EF3-4757-47E0-B3C5-C0BB0B77DC02}"/>
              </a:ext>
            </a:extLst>
          </p:cNvPr>
          <p:cNvSpPr txBox="1"/>
          <p:nvPr/>
        </p:nvSpPr>
        <p:spPr>
          <a:xfrm>
            <a:off x="152400" y="5743074"/>
            <a:ext cx="176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SCENEeditor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Person Editor</a:t>
            </a:r>
            <a:endParaRPr lang="en-US" sz="1800" dirty="0"/>
          </a:p>
          <a:p>
            <a:r>
              <a:rPr lang="en-US" sz="2400" b="1" dirty="0"/>
              <a:t>to</a:t>
            </a:r>
            <a:endParaRPr lang="en-US" sz="2400" dirty="0"/>
          </a:p>
          <a:p>
            <a:r>
              <a:rPr lang="en-US" sz="2400" b="1" dirty="0"/>
              <a:t>Group Editor</a:t>
            </a:r>
            <a:endParaRPr lang="en-US" sz="2400" dirty="0"/>
          </a:p>
          <a:p>
            <a:r>
              <a:rPr lang="en-US" sz="2400" b="1" dirty="0"/>
              <a:t>Add person</a:t>
            </a:r>
          </a:p>
          <a:p>
            <a:r>
              <a:rPr lang="en-US" sz="2400" b="1" dirty="0"/>
              <a:t>Select person for editing</a:t>
            </a:r>
          </a:p>
          <a:p>
            <a:r>
              <a:rPr lang="en-US" sz="2400" b="1" dirty="0"/>
              <a:t>Arrange order, orientation, </a:t>
            </a:r>
            <a:r>
              <a:rPr lang="en-US" sz="2400" b="1" dirty="0" err="1"/>
              <a:t>etc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67864-E38C-4A01-9A09-DEF84563D576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91891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1384"/>
            <a:ext cx="9144000" cy="4448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9EF3-4757-47E0-B3C5-C0BB0B77DC02}"/>
              </a:ext>
            </a:extLst>
          </p:cNvPr>
          <p:cNvSpPr txBox="1"/>
          <p:nvPr/>
        </p:nvSpPr>
        <p:spPr>
          <a:xfrm>
            <a:off x="152400" y="5743074"/>
            <a:ext cx="176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SCENEeditor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Person Editor</a:t>
            </a:r>
            <a:endParaRPr lang="en-US" sz="1800" dirty="0"/>
          </a:p>
          <a:p>
            <a:r>
              <a:rPr lang="en-US" sz="2400" b="1" dirty="0"/>
              <a:t>to</a:t>
            </a:r>
            <a:endParaRPr lang="en-US" sz="2400" dirty="0"/>
          </a:p>
          <a:p>
            <a:r>
              <a:rPr lang="en-US" sz="2400" b="1" dirty="0"/>
              <a:t>Group Editor</a:t>
            </a:r>
            <a:endParaRPr lang="en-US" sz="2400" dirty="0"/>
          </a:p>
          <a:p>
            <a:r>
              <a:rPr lang="en-US" sz="2400" b="1" dirty="0"/>
              <a:t>Add person</a:t>
            </a:r>
          </a:p>
          <a:p>
            <a:r>
              <a:rPr lang="en-US" sz="2400" b="1" dirty="0"/>
              <a:t>Select person for editing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35F0B-BE84-43BC-B0D8-77ACBEB7AF3B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89838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1384"/>
            <a:ext cx="9144000" cy="444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Person Editor</a:t>
            </a:r>
            <a:endParaRPr lang="en-US" sz="1800" dirty="0"/>
          </a:p>
          <a:p>
            <a:r>
              <a:rPr lang="en-US" sz="2400" b="1" dirty="0"/>
              <a:t>to</a:t>
            </a:r>
            <a:endParaRPr lang="en-US" sz="2400" dirty="0"/>
          </a:p>
          <a:p>
            <a:r>
              <a:rPr lang="en-US" sz="2400" b="1" dirty="0"/>
              <a:t>Group Editor</a:t>
            </a:r>
            <a:endParaRPr lang="en-US" sz="2400" dirty="0"/>
          </a:p>
          <a:p>
            <a:r>
              <a:rPr lang="en-US" sz="2400" b="1" dirty="0"/>
              <a:t>Add person</a:t>
            </a:r>
          </a:p>
          <a:p>
            <a:r>
              <a:rPr lang="en-US" sz="2400" b="1" dirty="0"/>
              <a:t>Select person for editing</a:t>
            </a:r>
          </a:p>
          <a:p>
            <a:r>
              <a:rPr lang="en-US" sz="2400" b="1" dirty="0"/>
              <a:t>Arrange order, orientation, </a:t>
            </a:r>
            <a:r>
              <a:rPr lang="en-US" sz="2400" b="1" dirty="0" err="1"/>
              <a:t>etc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67864-E38C-4A01-9A09-DEF84563D576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BCF34-D09F-4629-841E-A3F30044B0AF}"/>
              </a:ext>
            </a:extLst>
          </p:cNvPr>
          <p:cNvSpPr txBox="1"/>
          <p:nvPr/>
        </p:nvSpPr>
        <p:spPr>
          <a:xfrm>
            <a:off x="152400" y="5743074"/>
            <a:ext cx="176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SCENEeditor</a:t>
            </a:r>
          </a:p>
        </p:txBody>
      </p:sp>
    </p:spTree>
    <p:extLst>
      <p:ext uri="{BB962C8B-B14F-4D97-AF65-F5344CB8AC3E}">
        <p14:creationId xmlns:p14="http://schemas.microsoft.com/office/powerpoint/2010/main" val="422239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6197"/>
            <a:ext cx="9144000" cy="444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Person Editor</a:t>
            </a:r>
            <a:endParaRPr lang="en-US" sz="1800" dirty="0"/>
          </a:p>
          <a:p>
            <a:r>
              <a:rPr lang="en-US" sz="2400" b="1" dirty="0"/>
              <a:t>to</a:t>
            </a:r>
            <a:endParaRPr lang="en-US" sz="2400" dirty="0"/>
          </a:p>
          <a:p>
            <a:r>
              <a:rPr lang="en-US" sz="2400" b="1" dirty="0"/>
              <a:t>Group Editor</a:t>
            </a:r>
            <a:endParaRPr lang="en-US" sz="2400" dirty="0"/>
          </a:p>
          <a:p>
            <a:r>
              <a:rPr lang="en-US" sz="2400" b="1" dirty="0"/>
              <a:t>Add person</a:t>
            </a:r>
          </a:p>
          <a:p>
            <a:r>
              <a:rPr lang="en-US" sz="2400" b="1" dirty="0"/>
              <a:t>Select person for editing</a:t>
            </a:r>
          </a:p>
          <a:p>
            <a:r>
              <a:rPr lang="en-US" sz="2400" b="1" dirty="0"/>
              <a:t>Arrange order, orientation, </a:t>
            </a:r>
            <a:r>
              <a:rPr lang="en-US" sz="2400" b="1" dirty="0" err="1"/>
              <a:t>etc</a:t>
            </a:r>
            <a:endParaRPr lang="en-US" sz="2400" b="1" dirty="0"/>
          </a:p>
          <a:p>
            <a:r>
              <a:rPr lang="en-US" sz="2400" b="1" dirty="0"/>
              <a:t>Exit edit mode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B3923-2DCB-4E88-9AD2-662C9DFB99EE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66E4B-2B5B-4CD4-8484-12BC63CE3AF3}"/>
              </a:ext>
            </a:extLst>
          </p:cNvPr>
          <p:cNvSpPr txBox="1"/>
          <p:nvPr/>
        </p:nvSpPr>
        <p:spPr>
          <a:xfrm>
            <a:off x="152400" y="5743074"/>
            <a:ext cx="176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SCENEeditor</a:t>
            </a:r>
          </a:p>
        </p:txBody>
      </p:sp>
    </p:spTree>
    <p:extLst>
      <p:ext uri="{BB962C8B-B14F-4D97-AF65-F5344CB8AC3E}">
        <p14:creationId xmlns:p14="http://schemas.microsoft.com/office/powerpoint/2010/main" val="215937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9EF3-4757-47E0-B3C5-C0BB0B77DC02}"/>
              </a:ext>
            </a:extLst>
          </p:cNvPr>
          <p:cNvSpPr txBox="1"/>
          <p:nvPr/>
        </p:nvSpPr>
        <p:spPr>
          <a:xfrm>
            <a:off x="152400" y="5743074"/>
            <a:ext cx="984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Final Product: High resolution full color image suitable for sharing &amp; output.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13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Products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Viral traffic</a:t>
            </a:r>
          </a:p>
          <a:p>
            <a:r>
              <a:rPr lang="en-US" sz="2400" b="1" dirty="0"/>
              <a:t>Paper Prints</a:t>
            </a:r>
            <a:endParaRPr lang="en-US" sz="1800" dirty="0"/>
          </a:p>
          <a:p>
            <a:r>
              <a:rPr lang="en-US" sz="2400" b="1" dirty="0"/>
              <a:t>Media shares</a:t>
            </a:r>
          </a:p>
          <a:p>
            <a:pPr lvl="1"/>
            <a:r>
              <a:rPr lang="en-US" sz="1400" b="1" dirty="0"/>
              <a:t>Facebook</a:t>
            </a:r>
          </a:p>
          <a:p>
            <a:pPr lvl="1"/>
            <a:r>
              <a:rPr lang="en-US" sz="1400" b="1" dirty="0"/>
              <a:t>Instagram</a:t>
            </a:r>
          </a:p>
          <a:p>
            <a:pPr lvl="1"/>
            <a:r>
              <a:rPr lang="en-US" sz="1400" b="1" dirty="0" err="1"/>
              <a:t>What’sApp</a:t>
            </a:r>
            <a:endParaRPr lang="en-US" sz="1400" b="1" dirty="0"/>
          </a:p>
          <a:p>
            <a:pPr lvl="1"/>
            <a:r>
              <a:rPr lang="en-US" sz="1400" b="1" dirty="0"/>
              <a:t>LinkedIn </a:t>
            </a:r>
            <a:endParaRPr lang="en-US" sz="2000" b="1" dirty="0"/>
          </a:p>
          <a:p>
            <a:r>
              <a:rPr lang="en-US" sz="2400" b="1" dirty="0"/>
              <a:t>Tee Shirts</a:t>
            </a:r>
            <a:r>
              <a:rPr lang="en-US" sz="1800" dirty="0"/>
              <a:t> </a:t>
            </a:r>
            <a:endParaRPr lang="en-US" sz="2400" dirty="0"/>
          </a:p>
          <a:p>
            <a:r>
              <a:rPr lang="en-US" sz="2400" b="1" dirty="0"/>
              <a:t>Ceramics</a:t>
            </a:r>
            <a:endParaRPr lang="en-US" sz="2400" dirty="0"/>
          </a:p>
          <a:p>
            <a:r>
              <a:rPr lang="en-US" sz="2400" b="1" dirty="0"/>
              <a:t>Fashion sales</a:t>
            </a: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73603-E036-4796-9DF9-0C07C1BD3C22}"/>
              </a:ext>
            </a:extLst>
          </p:cNvPr>
          <p:cNvSpPr txBox="1"/>
          <p:nvPr/>
        </p:nvSpPr>
        <p:spPr>
          <a:xfrm>
            <a:off x="9322067" y="5954915"/>
            <a:ext cx="201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412469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693" y="454344"/>
            <a:ext cx="8426613" cy="533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9EF3-4757-47E0-B3C5-C0BB0B77DC02}"/>
              </a:ext>
            </a:extLst>
          </p:cNvPr>
          <p:cNvSpPr txBox="1"/>
          <p:nvPr/>
        </p:nvSpPr>
        <p:spPr>
          <a:xfrm>
            <a:off x="152400" y="5743074"/>
            <a:ext cx="6513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Ultimate Final Product: Scripted, animated videos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13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Products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Animated video</a:t>
            </a:r>
            <a:endParaRPr lang="en-US" sz="1800" dirty="0"/>
          </a:p>
          <a:p>
            <a:r>
              <a:rPr lang="en-US" sz="2400" b="1" dirty="0"/>
              <a:t>Text to speech</a:t>
            </a:r>
          </a:p>
          <a:p>
            <a:r>
              <a:rPr lang="en-US" sz="2400" b="1" dirty="0"/>
              <a:t>Similar to </a:t>
            </a:r>
            <a:r>
              <a:rPr lang="en-US" sz="2400" b="1" dirty="0" err="1"/>
              <a:t>Plotagon</a:t>
            </a:r>
            <a:endParaRPr lang="en-US" sz="2400" b="1" dirty="0"/>
          </a:p>
          <a:p>
            <a:r>
              <a:rPr lang="en-US" sz="2400" b="1" dirty="0"/>
              <a:t>plotagon.com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BCD45-590C-4798-879A-8B99613C75A9}"/>
              </a:ext>
            </a:extLst>
          </p:cNvPr>
          <p:cNvSpPr txBox="1"/>
          <p:nvPr/>
        </p:nvSpPr>
        <p:spPr>
          <a:xfrm>
            <a:off x="9322067" y="5954915"/>
            <a:ext cx="201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148778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FACF91-00EB-4CF3-AE42-8B7B4F735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9916"/>
            <a:ext cx="9144000" cy="4331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02E02-05F7-428F-ACFE-95F38082D582}"/>
              </a:ext>
            </a:extLst>
          </p:cNvPr>
          <p:cNvSpPr txBox="1"/>
          <p:nvPr/>
        </p:nvSpPr>
        <p:spPr>
          <a:xfrm>
            <a:off x="7102163" y="6252120"/>
            <a:ext cx="143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May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D7697-509F-42B6-A07D-C8C5D20BC156}"/>
              </a:ext>
            </a:extLst>
          </p:cNvPr>
          <p:cNvSpPr txBox="1"/>
          <p:nvPr/>
        </p:nvSpPr>
        <p:spPr>
          <a:xfrm>
            <a:off x="152400" y="5743074"/>
            <a:ext cx="686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 phone app for artistically rendered group portraits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0BAACE-AB2E-4E31-AE85-D049A5986DBC}"/>
              </a:ext>
            </a:extLst>
          </p:cNvPr>
          <p:cNvSpPr txBox="1">
            <a:spLocks/>
          </p:cNvSpPr>
          <p:nvPr/>
        </p:nvSpPr>
        <p:spPr>
          <a:xfrm>
            <a:off x="9322066" y="614065"/>
            <a:ext cx="2626093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Users: Billions</a:t>
            </a:r>
          </a:p>
          <a:p>
            <a:r>
              <a:rPr lang="en-US" sz="2400" b="1" dirty="0"/>
              <a:t>3D Models</a:t>
            </a:r>
          </a:p>
          <a:p>
            <a:r>
              <a:rPr lang="en-US" sz="2400" b="1" dirty="0"/>
              <a:t>Various artists</a:t>
            </a:r>
          </a:p>
          <a:p>
            <a:r>
              <a:rPr lang="en-US" sz="2400" b="1" dirty="0"/>
              <a:t>GAN</a:t>
            </a:r>
          </a:p>
          <a:p>
            <a:r>
              <a:rPr lang="en-US" sz="2400" b="1" dirty="0"/>
              <a:t>CNN</a:t>
            </a:r>
          </a:p>
          <a:p>
            <a:r>
              <a:rPr lang="en-US" sz="2400" b="1" dirty="0"/>
              <a:t>Viral</a:t>
            </a:r>
          </a:p>
          <a:p>
            <a:r>
              <a:rPr lang="en-US" sz="2400" b="1" dirty="0"/>
              <a:t>Family, clubs, teams, groups</a:t>
            </a:r>
          </a:p>
          <a:p>
            <a:endParaRPr lang="en-US" sz="2400" b="1" dirty="0"/>
          </a:p>
          <a:p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FF51A-0A5D-4553-B476-41AF589A8AB8}"/>
              </a:ext>
            </a:extLst>
          </p:cNvPr>
          <p:cNvSpPr txBox="1"/>
          <p:nvPr/>
        </p:nvSpPr>
        <p:spPr>
          <a:xfrm>
            <a:off x="9372600" y="5867400"/>
            <a:ext cx="1712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Sketch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4276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0D5EBC-5934-4221-AC08-8F8DBA87801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Distinctive Qualities &amp; Features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7ADA6-2265-4CF5-8009-9733B12D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b="1" dirty="0"/>
              <a:t>Bits not atoms: </a:t>
            </a:r>
            <a:r>
              <a:rPr lang="en-US" sz="2000" dirty="0"/>
              <a:t>Totally digital product</a:t>
            </a:r>
          </a:p>
          <a:p>
            <a:r>
              <a:rPr lang="en-US" b="1" dirty="0"/>
              <a:t>No known competition: </a:t>
            </a:r>
            <a:r>
              <a:rPr lang="en-US" sz="2000" dirty="0"/>
              <a:t>Artistic</a:t>
            </a:r>
            <a:r>
              <a:rPr lang="en-US" b="1" dirty="0"/>
              <a:t> </a:t>
            </a:r>
            <a:r>
              <a:rPr lang="en-US" sz="2000" dirty="0"/>
              <a:t>Group Image Generation is unique</a:t>
            </a:r>
          </a:p>
          <a:p>
            <a:r>
              <a:rPr lang="en-US" b="1" dirty="0"/>
              <a:t>Everyone with a connected, digital device is a customer: </a:t>
            </a:r>
            <a:r>
              <a:rPr lang="en-US" sz="2000" dirty="0"/>
              <a:t>Global</a:t>
            </a:r>
          </a:p>
          <a:p>
            <a:r>
              <a:rPr lang="en-US" b="1" dirty="0"/>
              <a:t>Customers are likely to want more than one: </a:t>
            </a:r>
            <a:r>
              <a:rPr lang="en-US" sz="2000" dirty="0"/>
              <a:t>Everyone has multiple groups </a:t>
            </a:r>
          </a:p>
          <a:p>
            <a:pPr lvl="1"/>
            <a:r>
              <a:rPr lang="en-US" dirty="0"/>
              <a:t>Teams, families, clubs, squads, platoons, friends, boards, councils, etc.</a:t>
            </a:r>
          </a:p>
          <a:p>
            <a:r>
              <a:rPr lang="en-US" b="1" dirty="0"/>
              <a:t>Inherently viral: </a:t>
            </a:r>
            <a:r>
              <a:rPr lang="en-US" sz="2000" dirty="0"/>
              <a:t>as compelling as </a:t>
            </a:r>
            <a:r>
              <a:rPr lang="en-US" sz="2000" dirty="0" err="1"/>
              <a:t>TikTok</a:t>
            </a:r>
            <a:endParaRPr lang="en-US" sz="2000" dirty="0"/>
          </a:p>
          <a:p>
            <a:r>
              <a:rPr lang="en-US" b="1" dirty="0"/>
              <a:t>Fashion</a:t>
            </a:r>
            <a:r>
              <a:rPr lang="en-US" dirty="0"/>
              <a:t> </a:t>
            </a:r>
            <a:r>
              <a:rPr lang="en-US" b="1" dirty="0"/>
              <a:t>is a major marketing component: </a:t>
            </a:r>
            <a:r>
              <a:rPr lang="en-US" sz="2000" dirty="0"/>
              <a:t>potential marketing deals</a:t>
            </a:r>
          </a:p>
          <a:p>
            <a:r>
              <a:rPr lang="en-US" b="1" dirty="0"/>
              <a:t>Artistic drawing approach negates photorealism: </a:t>
            </a:r>
            <a:r>
              <a:rPr lang="en-US" sz="2000" dirty="0"/>
              <a:t>perception of precision</a:t>
            </a:r>
          </a:p>
          <a:p>
            <a:r>
              <a:rPr lang="en-US" b="1" dirty="0"/>
              <a:t>The whole group is the product</a:t>
            </a:r>
            <a:r>
              <a:rPr lang="en-US" sz="2000" dirty="0"/>
              <a:t>: Faces are secondary</a:t>
            </a:r>
            <a:endParaRPr lang="en-US" dirty="0"/>
          </a:p>
          <a:p>
            <a:r>
              <a:rPr lang="en-US" b="1" dirty="0"/>
              <a:t>Much of the technical invention has been done</a:t>
            </a:r>
            <a:r>
              <a:rPr lang="en-US" sz="2000" dirty="0"/>
              <a:t>: Novel use of existing tech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CD3CD-E0BD-4726-9924-FAF9EBC520CD}"/>
              </a:ext>
            </a:extLst>
          </p:cNvPr>
          <p:cNvSpPr txBox="1"/>
          <p:nvPr/>
        </p:nvSpPr>
        <p:spPr>
          <a:xfrm>
            <a:off x="9322067" y="6361331"/>
            <a:ext cx="224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Completed Now</a:t>
            </a:r>
          </a:p>
        </p:txBody>
      </p:sp>
    </p:spTree>
    <p:extLst>
      <p:ext uri="{BB962C8B-B14F-4D97-AF65-F5344CB8AC3E}">
        <p14:creationId xmlns:p14="http://schemas.microsoft.com/office/powerpoint/2010/main" val="82933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077CA-F3CE-4A92-B471-55C5547DAAC6}"/>
              </a:ext>
            </a:extLst>
          </p:cNvPr>
          <p:cNvSpPr txBox="1"/>
          <p:nvPr/>
        </p:nvSpPr>
        <p:spPr>
          <a:xfrm>
            <a:off x="9322067" y="6361331"/>
            <a:ext cx="191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Artistic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1714" y="257389"/>
            <a:ext cx="541421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 the Style of 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5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Many different artists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4828F-C1BC-4CFE-A663-6446B4C29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21071"/>
          <a:stretch/>
        </p:blipFill>
        <p:spPr>
          <a:xfrm>
            <a:off x="4229099" y="0"/>
            <a:ext cx="4053180" cy="4466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01CFE-9EC4-4DDE-A3B3-D6330FA6E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r="3214"/>
          <a:stretch/>
        </p:blipFill>
        <p:spPr>
          <a:xfrm>
            <a:off x="162026" y="3146908"/>
            <a:ext cx="5090159" cy="3445255"/>
          </a:xfrm>
          <a:prstGeom prst="rect">
            <a:avLst/>
          </a:prstGeom>
        </p:spPr>
      </p:pic>
      <p:pic>
        <p:nvPicPr>
          <p:cNvPr id="4" name="Picture 3" descr="A group of people wearing costumes&#10;&#10;Description automatically generated with low confidence">
            <a:extLst>
              <a:ext uri="{FF2B5EF4-FFF2-40B4-BE49-F238E27FC236}">
                <a16:creationId xmlns:a16="http://schemas.microsoft.com/office/drawing/2014/main" id="{70EEC3A7-DC11-48FB-97B9-2AC8CF78E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5662"/>
            <a:ext cx="6542258" cy="41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5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077CA-F3CE-4A92-B471-55C5547DAAC6}"/>
              </a:ext>
            </a:extLst>
          </p:cNvPr>
          <p:cNvSpPr txBox="1"/>
          <p:nvPr/>
        </p:nvSpPr>
        <p:spPr>
          <a:xfrm>
            <a:off x="10813774" y="63201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3" y="838200"/>
            <a:ext cx="11049125" cy="5193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0BB9E-4499-479D-BA5D-BED5810BBC63}"/>
              </a:ext>
            </a:extLst>
          </p:cNvPr>
          <p:cNvSpPr txBox="1"/>
          <p:nvPr/>
        </p:nvSpPr>
        <p:spPr>
          <a:xfrm>
            <a:off x="152400" y="6167735"/>
            <a:ext cx="7791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Group Portrait Maker Pipeline; First components developed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69A80-6282-4873-9A81-49DE3C01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381000"/>
            <a:ext cx="2626093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Person editor</a:t>
            </a:r>
          </a:p>
          <a:p>
            <a:r>
              <a:rPr lang="en-US" sz="2400" b="1" dirty="0"/>
              <a:t>Group editor</a:t>
            </a:r>
          </a:p>
          <a:p>
            <a:r>
              <a:rPr lang="en-US" sz="2400" b="1" dirty="0"/>
              <a:t>Artistic renderer</a:t>
            </a:r>
          </a:p>
          <a:p>
            <a:r>
              <a:rPr lang="en-US" sz="2400" b="1" dirty="0"/>
              <a:t>Output options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8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1DE07239-F72D-4EEB-84EB-59A0569E7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5887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52CDB-95FA-47A1-B033-B6D7849E5D67}"/>
              </a:ext>
            </a:extLst>
          </p:cNvPr>
          <p:cNvSpPr txBox="1"/>
          <p:nvPr/>
        </p:nvSpPr>
        <p:spPr>
          <a:xfrm>
            <a:off x="9322067" y="6361331"/>
            <a:ext cx="191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Artistic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7E3D3-7CA9-40B3-A050-8362A75DBFE9}"/>
              </a:ext>
            </a:extLst>
          </p:cNvPr>
          <p:cNvSpPr txBox="1"/>
          <p:nvPr/>
        </p:nvSpPr>
        <p:spPr>
          <a:xfrm>
            <a:off x="152400" y="5743074"/>
            <a:ext cx="8116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E.G. Many processes in the pipeline exist and are open source.</a:t>
            </a:r>
          </a:p>
          <a:p>
            <a:r>
              <a:rPr lang="en-US" sz="2400" b="1" dirty="0"/>
              <a:t>Generative Adversarial Neural Network (GAN)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9DF5C-E134-41FE-B26B-78B5960CC490}"/>
              </a:ext>
            </a:extLst>
          </p:cNvPr>
          <p:cNvSpPr txBox="1"/>
          <p:nvPr/>
        </p:nvSpPr>
        <p:spPr>
          <a:xfrm>
            <a:off x="9296400" y="152400"/>
            <a:ext cx="146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WarpGAN</a:t>
            </a:r>
            <a:endParaRPr lang="en-US" sz="24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4E2196-3E0B-4F8E-B78F-8E9F056A4478}"/>
              </a:ext>
            </a:extLst>
          </p:cNvPr>
          <p:cNvSpPr txBox="1">
            <a:spLocks/>
          </p:cNvSpPr>
          <p:nvPr/>
        </p:nvSpPr>
        <p:spPr>
          <a:xfrm>
            <a:off x="9322066" y="614065"/>
            <a:ext cx="2626093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Open source</a:t>
            </a:r>
          </a:p>
          <a:p>
            <a:r>
              <a:rPr lang="en-US" sz="2400" b="1" dirty="0"/>
              <a:t>U of Michigan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34414-9559-4A03-8A41-BBE9692D55BE}"/>
              </a:ext>
            </a:extLst>
          </p:cNvPr>
          <p:cNvSpPr txBox="1"/>
          <p:nvPr/>
        </p:nvSpPr>
        <p:spPr>
          <a:xfrm>
            <a:off x="9372599" y="1534160"/>
            <a:ext cx="2575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generator module of </a:t>
            </a:r>
            <a:r>
              <a:rPr lang="en-US" dirty="0" err="1"/>
              <a:t>WarpGAN</a:t>
            </a:r>
            <a:r>
              <a:rPr lang="en-US" dirty="0"/>
              <a:t>. Given a face image, the generator outputs an image with a different texture style and a set of control points along with their displacements. A differentiable module takes the control points and warps the transferred image to generate a caricature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94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215923C-8C70-4643-96E7-98DEE9B0F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1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CD724-0107-4736-A10D-B31127A28D7E}"/>
              </a:ext>
            </a:extLst>
          </p:cNvPr>
          <p:cNvSpPr txBox="1"/>
          <p:nvPr/>
        </p:nvSpPr>
        <p:spPr>
          <a:xfrm>
            <a:off x="228600" y="6248400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Early draft of group editor based on screen layout of other existing phone apps.</a:t>
            </a:r>
          </a:p>
        </p:txBody>
      </p:sp>
    </p:spTree>
    <p:extLst>
      <p:ext uri="{BB962C8B-B14F-4D97-AF65-F5344CB8AC3E}">
        <p14:creationId xmlns:p14="http://schemas.microsoft.com/office/powerpoint/2010/main" val="424808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16EBD-E93A-2306-3EC9-EF9999998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1109" y="0"/>
            <a:ext cx="5454182" cy="5887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BF33A-6FF3-23E8-043D-7261B3D9BD17}"/>
              </a:ext>
            </a:extLst>
          </p:cNvPr>
          <p:cNvSpPr txBox="1"/>
          <p:nvPr/>
        </p:nvSpPr>
        <p:spPr>
          <a:xfrm>
            <a:off x="1321402" y="5867400"/>
            <a:ext cx="6831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Text string: “four young women wearing a red dress </a:t>
            </a:r>
          </a:p>
          <a:p>
            <a:r>
              <a:rPr lang="en-US" sz="2400" b="1" dirty="0"/>
              <a:t>standing in a field of long grass.”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3A465-FD1F-B92D-0B2A-A508AC6C19C4}"/>
              </a:ext>
            </a:extLst>
          </p:cNvPr>
          <p:cNvSpPr txBox="1"/>
          <p:nvPr/>
        </p:nvSpPr>
        <p:spPr>
          <a:xfrm>
            <a:off x="9296400" y="152400"/>
            <a:ext cx="2871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Alternate technology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4FAF23-A32D-BBBB-9F50-047824200BEF}"/>
              </a:ext>
            </a:extLst>
          </p:cNvPr>
          <p:cNvSpPr txBox="1">
            <a:spLocks/>
          </p:cNvSpPr>
          <p:nvPr/>
        </p:nvSpPr>
        <p:spPr>
          <a:xfrm>
            <a:off x="9322066" y="614065"/>
            <a:ext cx="2626093" cy="1283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DALLE.2</a:t>
            </a:r>
          </a:p>
          <a:p>
            <a:r>
              <a:rPr lang="en-US" sz="2000" b="1" dirty="0" err="1"/>
              <a:t>MidJourney</a:t>
            </a:r>
            <a:endParaRPr lang="en-US" sz="2000" b="1" dirty="0"/>
          </a:p>
          <a:p>
            <a:r>
              <a:rPr lang="en-US" sz="2000" b="1" dirty="0"/>
              <a:t>Stability AI</a:t>
            </a:r>
          </a:p>
          <a:p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81C6B-636B-05FD-6053-ED9B5A2AC759}"/>
              </a:ext>
            </a:extLst>
          </p:cNvPr>
          <p:cNvSpPr txBox="1"/>
          <p:nvPr/>
        </p:nvSpPr>
        <p:spPr>
          <a:xfrm>
            <a:off x="9398266" y="1897083"/>
            <a:ext cx="2575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spring of 2022, the DALLE image generator was published and later Google’s Imagen.  These neural networks have a huge source database and are capable of generating new synthetic images from a simple text string.</a:t>
            </a:r>
          </a:p>
          <a:p>
            <a:r>
              <a:rPr lang="en-US" dirty="0"/>
              <a:t>Speech to text to image is possible.  Then soon … to 3D.</a:t>
            </a:r>
          </a:p>
          <a:p>
            <a:r>
              <a:rPr lang="en-US" dirty="0"/>
              <a:t>The example to the left took one minute to generate, but still too imprecise for this project.</a:t>
            </a:r>
          </a:p>
        </p:txBody>
      </p:sp>
    </p:spTree>
    <p:extLst>
      <p:ext uri="{BB962C8B-B14F-4D97-AF65-F5344CB8AC3E}">
        <p14:creationId xmlns:p14="http://schemas.microsoft.com/office/powerpoint/2010/main" val="129641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16EBD-E93A-2306-3EC9-EF9999998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43" y="0"/>
            <a:ext cx="9197790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BB93F-D391-0AEE-2852-3D901E4D0328}"/>
              </a:ext>
            </a:extLst>
          </p:cNvPr>
          <p:cNvSpPr txBox="1"/>
          <p:nvPr/>
        </p:nvSpPr>
        <p:spPr>
          <a:xfrm>
            <a:off x="9520847" y="100810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Diffusion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BF33A-6FF3-23E8-043D-7261B3D9BD17}"/>
              </a:ext>
            </a:extLst>
          </p:cNvPr>
          <p:cNvSpPr txBox="1"/>
          <p:nvPr/>
        </p:nvSpPr>
        <p:spPr>
          <a:xfrm>
            <a:off x="384196" y="5894380"/>
            <a:ext cx="878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Text string: “family of four wearing white tee shirts and blue jeans.”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4FAF23-A32D-BBBB-9F50-047824200BEF}"/>
              </a:ext>
            </a:extLst>
          </p:cNvPr>
          <p:cNvSpPr txBox="1">
            <a:spLocks/>
          </p:cNvSpPr>
          <p:nvPr/>
        </p:nvSpPr>
        <p:spPr>
          <a:xfrm>
            <a:off x="9322066" y="614065"/>
            <a:ext cx="2626093" cy="1214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DALLE.2</a:t>
            </a:r>
          </a:p>
          <a:p>
            <a:r>
              <a:rPr lang="en-US" sz="2000" b="1" dirty="0" err="1"/>
              <a:t>MidJourney</a:t>
            </a:r>
            <a:endParaRPr lang="en-US" sz="2000" b="1" dirty="0"/>
          </a:p>
          <a:p>
            <a:r>
              <a:rPr lang="en-US" sz="2000" b="1" dirty="0"/>
              <a:t>Stability AI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81C6B-636B-05FD-6053-ED9B5A2AC759}"/>
              </a:ext>
            </a:extLst>
          </p:cNvPr>
          <p:cNvSpPr txBox="1"/>
          <p:nvPr/>
        </p:nvSpPr>
        <p:spPr>
          <a:xfrm>
            <a:off x="9395389" y="1828800"/>
            <a:ext cx="2575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Diffusion models offer a significant advancement in generating group portraits compared to a procedural technique. A much broader set of outcomes is possible with minor edits to the text prompts.  Precise control of the results is a current challenge.  In painting might enable better results.</a:t>
            </a:r>
          </a:p>
        </p:txBody>
      </p:sp>
    </p:spTree>
    <p:extLst>
      <p:ext uri="{BB962C8B-B14F-4D97-AF65-F5344CB8AC3E}">
        <p14:creationId xmlns:p14="http://schemas.microsoft.com/office/powerpoint/2010/main" val="140889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16EBD-E93A-2306-3EC9-EF9999998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42" y="0"/>
            <a:ext cx="9197788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BB93F-D391-0AEE-2852-3D901E4D0328}"/>
              </a:ext>
            </a:extLst>
          </p:cNvPr>
          <p:cNvSpPr txBox="1"/>
          <p:nvPr/>
        </p:nvSpPr>
        <p:spPr>
          <a:xfrm>
            <a:off x="9520847" y="100810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Diffusion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BF33A-6FF3-23E8-043D-7261B3D9BD17}"/>
              </a:ext>
            </a:extLst>
          </p:cNvPr>
          <p:cNvSpPr txBox="1"/>
          <p:nvPr/>
        </p:nvSpPr>
        <p:spPr>
          <a:xfrm>
            <a:off x="9970" y="5920769"/>
            <a:ext cx="1043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Text string: “young woman with long blond hair wearing a tank top and jeans dancing at the Grand Canyon.”</a:t>
            </a:r>
          </a:p>
          <a:p>
            <a:r>
              <a:rPr lang="en-US" b="1" dirty="0"/>
              <a:t>And: “young man wearing a brown leather jacket and blue jeans at the Grand Canyon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4FAF23-A32D-BBBB-9F50-047824200BEF}"/>
              </a:ext>
            </a:extLst>
          </p:cNvPr>
          <p:cNvSpPr txBox="1">
            <a:spLocks/>
          </p:cNvSpPr>
          <p:nvPr/>
        </p:nvSpPr>
        <p:spPr>
          <a:xfrm>
            <a:off x="9322066" y="614065"/>
            <a:ext cx="2626093" cy="9861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In-painting examples</a:t>
            </a:r>
          </a:p>
          <a:p>
            <a:r>
              <a:rPr lang="en-US" sz="2000" b="1" dirty="0"/>
              <a:t>DALLE-2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81C6B-636B-05FD-6053-ED9B5A2AC759}"/>
              </a:ext>
            </a:extLst>
          </p:cNvPr>
          <p:cNvSpPr txBox="1"/>
          <p:nvPr/>
        </p:nvSpPr>
        <p:spPr>
          <a:xfrm>
            <a:off x="9395389" y="1828800"/>
            <a:ext cx="2575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painting offers some additional control for GPM characters.  These faces were generated by </a:t>
            </a:r>
            <a:r>
              <a:rPr lang="en-US" dirty="0" err="1"/>
              <a:t>warpGAN</a:t>
            </a:r>
            <a:r>
              <a:rPr lang="en-US" dirty="0"/>
              <a:t> and assigned to the DALLE body results.  More experimenting is needed for better control. </a:t>
            </a:r>
          </a:p>
          <a:p>
            <a:r>
              <a:rPr lang="en-US" dirty="0"/>
              <a:t>Some technique for enabling user edits to the garments is a current challenge.</a:t>
            </a:r>
          </a:p>
        </p:txBody>
      </p:sp>
    </p:spTree>
    <p:extLst>
      <p:ext uri="{BB962C8B-B14F-4D97-AF65-F5344CB8AC3E}">
        <p14:creationId xmlns:p14="http://schemas.microsoft.com/office/powerpoint/2010/main" val="3125348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0D5EBC-5934-4221-AC08-8F8DBA87801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Next Steps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7ADA6-2265-4CF5-8009-9733B12D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Write Opportunity Zone plan</a:t>
            </a:r>
          </a:p>
          <a:p>
            <a:r>
              <a:rPr lang="en-US" b="1" dirty="0"/>
              <a:t>Update business plan</a:t>
            </a:r>
          </a:p>
          <a:p>
            <a:r>
              <a:rPr lang="en-US" b="1" dirty="0"/>
              <a:t>Embellish user requirements and write specifications</a:t>
            </a:r>
          </a:p>
          <a:p>
            <a:r>
              <a:rPr lang="en-US" b="1" dirty="0"/>
              <a:t>Complete development of sketch phone mockup with Adobe XD</a:t>
            </a:r>
            <a:endParaRPr lang="en-US" sz="2000" b="1" dirty="0"/>
          </a:p>
          <a:p>
            <a:r>
              <a:rPr lang="en-US" b="1" dirty="0"/>
              <a:t>Develop early GAN procedures to test viability of basic functions</a:t>
            </a:r>
          </a:p>
          <a:p>
            <a:r>
              <a:rPr lang="en-US" b="1" dirty="0"/>
              <a:t>Continue to assemble development team; small, agile, smart</a:t>
            </a:r>
          </a:p>
          <a:p>
            <a:r>
              <a:rPr lang="en-US" b="1" dirty="0"/>
              <a:t>Contact </a:t>
            </a:r>
            <a:r>
              <a:rPr lang="en-US" b="1" dirty="0" err="1"/>
              <a:t>Browzwear</a:t>
            </a:r>
            <a:endParaRPr lang="en-US" b="1" dirty="0"/>
          </a:p>
          <a:p>
            <a:r>
              <a:rPr lang="en-US" b="1" dirty="0"/>
              <a:t>Complete MVP; Seek funding</a:t>
            </a:r>
          </a:p>
          <a:p>
            <a:r>
              <a:rPr lang="en-US" b="1" dirty="0"/>
              <a:t>Test MVP with focus groups</a:t>
            </a:r>
          </a:p>
          <a:p>
            <a:r>
              <a:rPr lang="en-US" b="1" dirty="0"/>
              <a:t>Submit to: </a:t>
            </a:r>
            <a:r>
              <a:rPr lang="en-US" b="1" dirty="0">
                <a:hlinkClick r:id="rId2"/>
              </a:rPr>
              <a:t>https://www.unrealengine.com/en-US/blog/epic-games-provides-over-42-million-in-epic-megagrants</a:t>
            </a:r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CD3CD-E0BD-4726-9924-FAF9EBC520CD}"/>
              </a:ext>
            </a:extLst>
          </p:cNvPr>
          <p:cNvSpPr txBox="1"/>
          <p:nvPr/>
        </p:nvSpPr>
        <p:spPr>
          <a:xfrm>
            <a:off x="9322067" y="6361331"/>
            <a:ext cx="154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37072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CD24-7B2B-4FCD-8E17-D2D99889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haroni" panose="020B0604020202020204" pitchFamily="2" charset="-79"/>
                <a:cs typeface="Aharoni" panose="020B0604020202020204" pitchFamily="2" charset="-79"/>
              </a:rPr>
              <a:t>“Everybody on planet Earth already wants more than one.”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22CB-253F-446A-8498-976537DFA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15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Basic Idea: </a:t>
            </a:r>
            <a:r>
              <a:rPr lang="en-US" sz="2000" dirty="0"/>
              <a:t>an interactive phone app for creating artistic, group portraits from selfies. </a:t>
            </a:r>
          </a:p>
          <a:p>
            <a:r>
              <a:rPr lang="en-US" b="1" dirty="0"/>
              <a:t>Potential Customer Base</a:t>
            </a:r>
            <a:r>
              <a:rPr lang="en-US" dirty="0"/>
              <a:t>:</a:t>
            </a:r>
            <a:r>
              <a:rPr lang="en-US" sz="2000" dirty="0"/>
              <a:t>  Everyone with a connected digital device on the planet</a:t>
            </a:r>
          </a:p>
          <a:p>
            <a:r>
              <a:rPr lang="en-US" b="1" dirty="0"/>
              <a:t>Market: </a:t>
            </a:r>
            <a:r>
              <a:rPr lang="en-US" sz="2000" dirty="0"/>
              <a:t>Family, teams, clubs, squads, etc.</a:t>
            </a:r>
          </a:p>
          <a:p>
            <a:r>
              <a:rPr lang="en-US" b="1" dirty="0"/>
              <a:t>Focus Group: </a:t>
            </a:r>
            <a:r>
              <a:rPr lang="en-US" sz="2000" dirty="0"/>
              <a:t>History- Concept successfully tested in over 50 in person sessions. </a:t>
            </a:r>
            <a:endParaRPr lang="en-US" dirty="0"/>
          </a:p>
          <a:p>
            <a:r>
              <a:rPr lang="en-US" b="1" dirty="0"/>
              <a:t>Enabling Technology: </a:t>
            </a:r>
            <a:r>
              <a:rPr lang="en-US" sz="2000" dirty="0"/>
              <a:t>Convolutional &amp; Generative Adversarial Neural Nets; DALLE.2</a:t>
            </a:r>
          </a:p>
          <a:p>
            <a:r>
              <a:rPr lang="en-US" b="1" dirty="0"/>
              <a:t>IPR:</a:t>
            </a:r>
            <a:r>
              <a:rPr lang="en-US" sz="2000" dirty="0"/>
              <a:t> Specialized neural net for person recognition &amp; 3D humanoid generation; business method; </a:t>
            </a:r>
          </a:p>
          <a:p>
            <a:r>
              <a:rPr lang="en-US" b="1" dirty="0"/>
              <a:t>Business model: </a:t>
            </a:r>
            <a:r>
              <a:rPr lang="en-US" sz="2000" dirty="0"/>
              <a:t>Massive website traffic has value; &amp; printed images as a product</a:t>
            </a:r>
            <a:endParaRPr lang="en-US" dirty="0"/>
          </a:p>
          <a:p>
            <a:r>
              <a:rPr lang="en-US" b="1" dirty="0"/>
              <a:t>Completed as of now: </a:t>
            </a:r>
            <a:r>
              <a:rPr lang="en-US" sz="2000" dirty="0"/>
              <a:t>basic business structure, mockups, DB ERD, feature list, etc.</a:t>
            </a:r>
            <a:endParaRPr lang="en-US" dirty="0"/>
          </a:p>
          <a:p>
            <a:r>
              <a:rPr lang="en-US" b="1" dirty="0"/>
              <a:t>People: </a:t>
            </a:r>
            <a:r>
              <a:rPr lang="en-US" sz="2000" dirty="0"/>
              <a:t>existing key persons and future team requirements TBD.</a:t>
            </a:r>
          </a:p>
          <a:p>
            <a:r>
              <a:rPr lang="en-US" b="1" dirty="0"/>
              <a:t>Funding: </a:t>
            </a:r>
            <a:r>
              <a:rPr lang="en-US" sz="2000" dirty="0"/>
              <a:t>submit to Epic’s Mega Grant competition</a:t>
            </a:r>
            <a:r>
              <a:rPr lang="en-US" dirty="0"/>
              <a:t>. </a:t>
            </a:r>
            <a:r>
              <a:rPr lang="en-US" sz="1800" dirty="0"/>
              <a:t>https://www.unrealengine.com/en-US/blog/epic-games-provides-over-42-million-in-epic-megagrants</a:t>
            </a:r>
            <a:endParaRPr lang="en-US" dirty="0"/>
          </a:p>
          <a:p>
            <a:r>
              <a:rPr lang="en-US" b="1" dirty="0"/>
              <a:t>Next steps: </a:t>
            </a:r>
            <a:r>
              <a:rPr lang="en-US" sz="2000" dirty="0"/>
              <a:t>Assemble team, Develop the MVP, Protect IPR &amp; Secure funding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077CA-F3CE-4A92-B471-55C5547DAAC6}"/>
              </a:ext>
            </a:extLst>
          </p:cNvPr>
          <p:cNvSpPr txBox="1"/>
          <p:nvPr/>
        </p:nvSpPr>
        <p:spPr>
          <a:xfrm>
            <a:off x="10231951" y="6292476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Basic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9EF3-4757-47E0-B3C5-C0BB0B77DC02}"/>
              </a:ext>
            </a:extLst>
          </p:cNvPr>
          <p:cNvSpPr txBox="1"/>
          <p:nvPr/>
        </p:nvSpPr>
        <p:spPr>
          <a:xfrm>
            <a:off x="152400" y="5743074"/>
            <a:ext cx="667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a selfie to an artistic, group portrait instantly.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296400" y="152400"/>
            <a:ext cx="2549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 all belong …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FD921-11C5-4E38-A0F5-1C22EAEE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4"/>
            <a:ext cx="2626093" cy="5129009"/>
          </a:xfrm>
        </p:spPr>
        <p:txBody>
          <a:bodyPr>
            <a:normAutofit/>
          </a:bodyPr>
          <a:lstStyle/>
          <a:p>
            <a:r>
              <a:rPr lang="en-US" sz="2400" b="1" dirty="0"/>
              <a:t>Family</a:t>
            </a:r>
          </a:p>
          <a:p>
            <a:r>
              <a:rPr lang="en-US" sz="2400" b="1" dirty="0"/>
              <a:t>Friends</a:t>
            </a:r>
          </a:p>
          <a:p>
            <a:r>
              <a:rPr lang="en-US" sz="2400" b="1" dirty="0"/>
              <a:t>Community</a:t>
            </a:r>
          </a:p>
          <a:p>
            <a:r>
              <a:rPr lang="en-US" sz="2400" b="1" dirty="0"/>
              <a:t>Teams</a:t>
            </a:r>
          </a:p>
          <a:p>
            <a:r>
              <a:rPr lang="en-US" sz="2400" b="1" dirty="0"/>
              <a:t>Clubs</a:t>
            </a:r>
          </a:p>
          <a:p>
            <a:r>
              <a:rPr lang="en-US" sz="2400" b="1" dirty="0"/>
              <a:t>Squads</a:t>
            </a:r>
          </a:p>
          <a:p>
            <a:r>
              <a:rPr lang="en-US" sz="2400" b="1" dirty="0"/>
              <a:t>Platoons</a:t>
            </a:r>
          </a:p>
          <a:p>
            <a:r>
              <a:rPr lang="en-US" sz="2400" b="1" dirty="0"/>
              <a:t>Board</a:t>
            </a:r>
          </a:p>
          <a:p>
            <a:r>
              <a:rPr lang="en-US" sz="2400" b="1" dirty="0"/>
              <a:t>Troop</a:t>
            </a:r>
          </a:p>
          <a:p>
            <a:r>
              <a:rPr lang="en-US" sz="2400" b="1" dirty="0"/>
              <a:t>Tribe</a:t>
            </a:r>
          </a:p>
          <a:p>
            <a:r>
              <a:rPr lang="en-US" sz="2400" b="1" dirty="0"/>
              <a:t>Posse</a:t>
            </a:r>
          </a:p>
          <a:p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4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79A8E-3E1C-4AEC-8761-06C92332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91C82-570A-4695-BC47-C9AB44FA21CC}"/>
              </a:ext>
            </a:extLst>
          </p:cNvPr>
          <p:cNvSpPr txBox="1"/>
          <p:nvPr/>
        </p:nvSpPr>
        <p:spPr>
          <a:xfrm>
            <a:off x="7724743" y="625300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32,000 BC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21AE9-BA36-4AA5-B3A7-C493EF582F75}"/>
              </a:ext>
            </a:extLst>
          </p:cNvPr>
          <p:cNvSpPr txBox="1"/>
          <p:nvPr/>
        </p:nvSpPr>
        <p:spPr>
          <a:xfrm>
            <a:off x="6623252" y="5863481"/>
            <a:ext cx="253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Chauvet-Pont-d'Arc Cave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D3612-22D0-46E0-B485-1A22CA28D1F0}"/>
              </a:ext>
            </a:extLst>
          </p:cNvPr>
          <p:cNvSpPr txBox="1"/>
          <p:nvPr/>
        </p:nvSpPr>
        <p:spPr>
          <a:xfrm>
            <a:off x="152400" y="5743074"/>
            <a:ext cx="4584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 very long history </a:t>
            </a:r>
          </a:p>
          <a:p>
            <a:r>
              <a:rPr lang="en-US" sz="2400" b="1" dirty="0"/>
              <a:t>just a step below food, shelter, sex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754163-E063-40ED-8B59-1A870985F2FF}"/>
              </a:ext>
            </a:extLst>
          </p:cNvPr>
          <p:cNvSpPr txBox="1">
            <a:spLocks/>
          </p:cNvSpPr>
          <p:nvPr/>
        </p:nvSpPr>
        <p:spPr>
          <a:xfrm>
            <a:off x="9322066" y="614065"/>
            <a:ext cx="2626093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Billions</a:t>
            </a:r>
          </a:p>
          <a:p>
            <a:r>
              <a:rPr lang="en-US" sz="2400" b="1" dirty="0"/>
              <a:t>Long History</a:t>
            </a:r>
          </a:p>
          <a:p>
            <a:r>
              <a:rPr lang="en-US" sz="2400" b="1" dirty="0"/>
              <a:t>Formal</a:t>
            </a:r>
          </a:p>
          <a:p>
            <a:r>
              <a:rPr lang="en-US" sz="2400" b="1" dirty="0"/>
              <a:t>Casual</a:t>
            </a:r>
          </a:p>
          <a:p>
            <a:r>
              <a:rPr lang="en-US" sz="2400" b="1" dirty="0"/>
              <a:t>Crazy</a:t>
            </a:r>
          </a:p>
          <a:p>
            <a:r>
              <a:rPr lang="en-US" sz="2400" b="1" dirty="0"/>
              <a:t>Instant</a:t>
            </a:r>
          </a:p>
          <a:p>
            <a:r>
              <a:rPr lang="en-US" sz="2400" b="1" dirty="0"/>
              <a:t>Prehistoric origins</a:t>
            </a:r>
          </a:p>
          <a:p>
            <a:endParaRPr lang="en-US" sz="2400" b="1" dirty="0"/>
          </a:p>
          <a:p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C8185-7C3C-4926-BF0B-D10500811DEA}"/>
              </a:ext>
            </a:extLst>
          </p:cNvPr>
          <p:cNvSpPr txBox="1"/>
          <p:nvPr/>
        </p:nvSpPr>
        <p:spPr>
          <a:xfrm>
            <a:off x="9372600" y="5867400"/>
            <a:ext cx="1888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Market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381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077CA-F3CE-4A92-B471-55C5547DAAC6}"/>
              </a:ext>
            </a:extLst>
          </p:cNvPr>
          <p:cNvSpPr txBox="1"/>
          <p:nvPr/>
        </p:nvSpPr>
        <p:spPr>
          <a:xfrm>
            <a:off x="8153400" y="625090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2022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F3987E0-903D-4A35-BB92-7CC42926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07" y="244807"/>
            <a:ext cx="4668733" cy="2956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4818D-37F8-4B33-ABE5-C4FF10207E32}"/>
              </a:ext>
            </a:extLst>
          </p:cNvPr>
          <p:cNvSpPr txBox="1"/>
          <p:nvPr/>
        </p:nvSpPr>
        <p:spPr>
          <a:xfrm>
            <a:off x="152400" y="5890736"/>
            <a:ext cx="6453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Cross-cultural, cross-linguistic, cross-generational</a:t>
            </a:r>
          </a:p>
          <a:p>
            <a:r>
              <a:rPr lang="en-US" b="1" dirty="0"/>
              <a:t>Potential global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4F0E2-9B3B-43AB-A92D-81FA078EDE47}"/>
              </a:ext>
            </a:extLst>
          </p:cNvPr>
          <p:cNvSpPr txBox="1"/>
          <p:nvPr/>
        </p:nvSpPr>
        <p:spPr>
          <a:xfrm>
            <a:off x="9372600" y="5867400"/>
            <a:ext cx="1888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Market</a:t>
            </a:r>
            <a:endParaRPr lang="en-US" sz="3200" b="1" dirty="0"/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A84FB28-9763-4B13-BB48-E3716D032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40" y="244807"/>
            <a:ext cx="4674057" cy="2956864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A1D5E04-673C-407B-81A4-4D814E52D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07" y="2989514"/>
            <a:ext cx="4668734" cy="2956865"/>
          </a:xfrm>
          <a:prstGeom prst="rect">
            <a:avLst/>
          </a:prstGeom>
        </p:spPr>
      </p:pic>
      <p:pic>
        <p:nvPicPr>
          <p:cNvPr id="10" name="Picture 9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9BD32998-0845-4E8C-8335-9AAC2615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67645"/>
            <a:ext cx="4703264" cy="29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3B0FE-90C2-4618-A506-377D51E4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09EF3-4757-47E0-B3C5-C0BB0B77DC02}"/>
              </a:ext>
            </a:extLst>
          </p:cNvPr>
          <p:cNvSpPr txBox="1"/>
          <p:nvPr/>
        </p:nvSpPr>
        <p:spPr>
          <a:xfrm>
            <a:off x="152400" y="5743074"/>
            <a:ext cx="795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Everybody on the planet Earth already wants more than 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9E669-5470-40FE-B124-D24E34F31F16}"/>
              </a:ext>
            </a:extLst>
          </p:cNvPr>
          <p:cNvSpPr txBox="1"/>
          <p:nvPr/>
        </p:nvSpPr>
        <p:spPr>
          <a:xfrm>
            <a:off x="9236745" y="160818"/>
            <a:ext cx="258801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Customer Base: </a:t>
            </a:r>
          </a:p>
          <a:p>
            <a:r>
              <a:rPr lang="en-US" sz="2800" b="1" dirty="0"/>
              <a:t>4 billion </a:t>
            </a:r>
          </a:p>
          <a:p>
            <a:r>
              <a:rPr lang="en-US" sz="2800" b="1" dirty="0"/>
              <a:t>Internet users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F1EF0-D66A-44B8-83F0-E8A5969E4910}"/>
              </a:ext>
            </a:extLst>
          </p:cNvPr>
          <p:cNvSpPr txBox="1"/>
          <p:nvPr/>
        </p:nvSpPr>
        <p:spPr>
          <a:xfrm>
            <a:off x="9372600" y="5867400"/>
            <a:ext cx="1888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Market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43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077CA-F3CE-4A92-B471-55C5547DAAC6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366181" y="51848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729040-5D36-46BE-B079-F07B9EF7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" y="0"/>
            <a:ext cx="9144000" cy="579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DC9CAE-329E-41ED-A07E-332720FDC4CC}"/>
              </a:ext>
            </a:extLst>
          </p:cNvPr>
          <p:cNvSpPr txBox="1"/>
          <p:nvPr/>
        </p:nvSpPr>
        <p:spPr>
          <a:xfrm>
            <a:off x="152400" y="5743074"/>
            <a:ext cx="6437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selfie to artistically rendered group portrait</a:t>
            </a:r>
          </a:p>
          <a:p>
            <a:endParaRPr lang="en-US" sz="24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E8A516-4F3F-4505-960D-E998C7C6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6" y="614064"/>
            <a:ext cx="2793734" cy="482393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Capture or load any selfie or photo;</a:t>
            </a:r>
            <a:endParaRPr lang="en-US" sz="1800" dirty="0"/>
          </a:p>
          <a:p>
            <a:r>
              <a:rPr lang="en-US" sz="2400" b="1" dirty="0"/>
              <a:t>Recognize head, body, garments;</a:t>
            </a:r>
            <a:endParaRPr lang="en-US" sz="2400" dirty="0"/>
          </a:p>
          <a:p>
            <a:r>
              <a:rPr lang="en-US" sz="2400" b="1" dirty="0"/>
              <a:t>Process 3D avatar</a:t>
            </a:r>
            <a:endParaRPr lang="en-US" sz="2400" dirty="0"/>
          </a:p>
          <a:p>
            <a:r>
              <a:rPr lang="en-US" sz="2400" b="1" dirty="0"/>
              <a:t>Edit model in Person Editor</a:t>
            </a:r>
            <a:endParaRPr lang="en-US" sz="2400" dirty="0"/>
          </a:p>
          <a:p>
            <a:r>
              <a:rPr lang="en-US" sz="2400" b="1" dirty="0"/>
              <a:t>Swap fashion items</a:t>
            </a:r>
            <a:endParaRPr lang="en-US" sz="1800" dirty="0"/>
          </a:p>
          <a:p>
            <a:r>
              <a:rPr lang="en-US" sz="2400" b="1" dirty="0"/>
              <a:t>Display in      Group Editor</a:t>
            </a:r>
            <a:endParaRPr lang="en-US" sz="2400" dirty="0"/>
          </a:p>
          <a:p>
            <a:r>
              <a:rPr lang="en-US" sz="2400" b="1" dirty="0"/>
              <a:t>Add people</a:t>
            </a:r>
          </a:p>
          <a:p>
            <a:r>
              <a:rPr lang="en-US" sz="2400" b="1" dirty="0"/>
              <a:t>Edit group</a:t>
            </a:r>
          </a:p>
          <a:p>
            <a:r>
              <a:rPr lang="en-US" sz="2400" b="1" dirty="0"/>
              <a:t>Add background</a:t>
            </a:r>
          </a:p>
          <a:p>
            <a:r>
              <a:rPr lang="en-US" sz="2400" b="1" dirty="0"/>
              <a:t>Print, share, save</a:t>
            </a:r>
            <a:endParaRPr lang="en-US" sz="2400" dirty="0"/>
          </a:p>
          <a:p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4CF548-3761-4948-A449-B435F911F762}"/>
              </a:ext>
            </a:extLst>
          </p:cNvPr>
          <p:cNvSpPr txBox="1"/>
          <p:nvPr/>
        </p:nvSpPr>
        <p:spPr>
          <a:xfrm>
            <a:off x="9366181" y="51848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26B81-8B9E-4FFA-8708-1A07387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67" y="513513"/>
            <a:ext cx="2012985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Capture selfie</a:t>
            </a:r>
            <a:endParaRPr lang="en-US" sz="1800" dirty="0"/>
          </a:p>
          <a:p>
            <a:r>
              <a:rPr lang="en-US" sz="2400" b="1" dirty="0"/>
              <a:t>Generate 3D model</a:t>
            </a:r>
          </a:p>
          <a:p>
            <a:r>
              <a:rPr lang="en-US" sz="2400" b="1" dirty="0"/>
              <a:t>Edit base 3D avatar</a:t>
            </a:r>
          </a:p>
          <a:p>
            <a:r>
              <a:rPr lang="en-US" sz="2400" b="1" dirty="0"/>
              <a:t>Everyone in their underwear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729040-5D36-46BE-B079-F07B9EF7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" y="0"/>
            <a:ext cx="9144000" cy="579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DC9CAE-329E-41ED-A07E-332720FDC4CC}"/>
              </a:ext>
            </a:extLst>
          </p:cNvPr>
          <p:cNvSpPr txBox="1"/>
          <p:nvPr/>
        </p:nvSpPr>
        <p:spPr>
          <a:xfrm>
            <a:off x="152400" y="5743074"/>
            <a:ext cx="643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selfie to artistically rendered group portrait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9A612-2BF9-4591-9339-C983575CDD95}"/>
              </a:ext>
            </a:extLst>
          </p:cNvPr>
          <p:cNvSpPr txBox="1"/>
          <p:nvPr/>
        </p:nvSpPr>
        <p:spPr>
          <a:xfrm>
            <a:off x="9322067" y="5954915"/>
            <a:ext cx="194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04435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1315</Words>
  <Application>Microsoft Office PowerPoint</Application>
  <PresentationFormat>Widescreen</PresentationFormat>
  <Paragraphs>236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Office Theme</vt:lpstr>
      <vt:lpstr>Group Portrait Maker Grove OZ Biz, LLC</vt:lpstr>
      <vt:lpstr>PowerPoint Presentation</vt:lpstr>
      <vt:lpstr>“Everybody on planet Earth already wants more than one.”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Portrait Maker</dc:title>
  <dc:creator>Davis van Bakergem</dc:creator>
  <cp:lastModifiedBy>Davis van Bakergem</cp:lastModifiedBy>
  <cp:revision>135</cp:revision>
  <cp:lastPrinted>2020-01-27T20:51:05Z</cp:lastPrinted>
  <dcterms:created xsi:type="dcterms:W3CDTF">2019-12-17T21:49:59Z</dcterms:created>
  <dcterms:modified xsi:type="dcterms:W3CDTF">2022-10-04T17:16:14Z</dcterms:modified>
</cp:coreProperties>
</file>